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5" r:id="rId2"/>
  </p:sldMasterIdLst>
  <p:sldIdLst>
    <p:sldId id="256" r:id="rId3"/>
    <p:sldId id="262" r:id="rId4"/>
    <p:sldId id="258" r:id="rId5"/>
    <p:sldId id="261" r:id="rId6"/>
    <p:sldId id="263" r:id="rId7"/>
    <p:sldId id="266" r:id="rId8"/>
    <p:sldId id="264" r:id="rId9"/>
    <p:sldId id="267" r:id="rId10"/>
    <p:sldId id="265" r:id="rId11"/>
    <p:sldId id="260"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DDE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6" d="100"/>
          <a:sy n="86" d="100"/>
        </p:scale>
        <p:origin x="51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media/image1.jpeg>
</file>

<file path=ppt/media/image10.jpe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36C8C69-6C95-4A41-8BFF-CD7A9E2ABD27}" type="datetimeFigureOut">
              <a:rPr lang="en-US">
                <a:solidFill>
                  <a:prstClr val="black">
                    <a:tint val="75000"/>
                  </a:prstClr>
                </a:solidFill>
              </a:rPr>
              <a:pPr/>
              <a:t>6/13/2020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91AF12-DA6B-4EC6-ACAC-6BAE19C66923}"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9714343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6C8C69-6C95-4A41-8BFF-CD7A9E2ABD27}" type="datetimeFigureOut">
              <a:rPr lang="en-US">
                <a:solidFill>
                  <a:prstClr val="black">
                    <a:tint val="75000"/>
                  </a:prstClr>
                </a:solidFill>
              </a:rPr>
              <a:pPr/>
              <a:t>6/13/2020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91AF12-DA6B-4EC6-ACAC-6BAE19C66923}"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7237665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6C8C69-6C95-4A41-8BFF-CD7A9E2ABD27}" type="datetimeFigureOut">
              <a:rPr lang="en-US">
                <a:solidFill>
                  <a:prstClr val="black">
                    <a:tint val="75000"/>
                  </a:prstClr>
                </a:solidFill>
              </a:rPr>
              <a:pPr/>
              <a:t>6/13/2020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91AF12-DA6B-4EC6-ACAC-6BAE19C66923}"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398515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36C8C69-6C95-4A41-8BFF-CD7A9E2ABD27}" type="datetimeFigureOut">
              <a:rPr lang="en-US">
                <a:solidFill>
                  <a:prstClr val="black">
                    <a:tint val="75000"/>
                  </a:prstClr>
                </a:solidFill>
              </a:rPr>
              <a:pPr/>
              <a:t>6/13/2020</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A91AF12-DA6B-4EC6-ACAC-6BAE19C66923}"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999773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36C8C69-6C95-4A41-8BFF-CD7A9E2ABD27}" type="datetimeFigureOut">
              <a:rPr lang="en-US">
                <a:solidFill>
                  <a:prstClr val="black">
                    <a:tint val="75000"/>
                  </a:prstClr>
                </a:solidFill>
              </a:rPr>
              <a:pPr/>
              <a:t>6/13/2020</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AA91AF12-DA6B-4EC6-ACAC-6BAE19C66923}"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5692558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36C8C69-6C95-4A41-8BFF-CD7A9E2ABD27}" type="datetimeFigureOut">
              <a:rPr lang="en-US">
                <a:solidFill>
                  <a:prstClr val="black">
                    <a:tint val="75000"/>
                  </a:prstClr>
                </a:solidFill>
              </a:rPr>
              <a:pPr/>
              <a:t>6/13/2020</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AA91AF12-DA6B-4EC6-ACAC-6BAE19C66923}"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04398644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6C8C69-6C95-4A41-8BFF-CD7A9E2ABD27}" type="datetimeFigureOut">
              <a:rPr lang="en-US">
                <a:solidFill>
                  <a:prstClr val="black">
                    <a:tint val="75000"/>
                  </a:prstClr>
                </a:solidFill>
              </a:rPr>
              <a:pPr/>
              <a:t>6/13/2020</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AA91AF12-DA6B-4EC6-ACAC-6BAE19C66923}"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4854322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36C8C69-6C95-4A41-8BFF-CD7A9E2ABD27}" type="datetimeFigureOut">
              <a:rPr lang="en-US">
                <a:solidFill>
                  <a:prstClr val="black">
                    <a:tint val="75000"/>
                  </a:prstClr>
                </a:solidFill>
              </a:rPr>
              <a:pPr/>
              <a:t>6/13/2020</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A91AF12-DA6B-4EC6-ACAC-6BAE19C66923}"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65524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36C8C69-6C95-4A41-8BFF-CD7A9E2ABD27}" type="datetimeFigureOut">
              <a:rPr lang="en-US">
                <a:solidFill>
                  <a:prstClr val="black">
                    <a:tint val="75000"/>
                  </a:prstClr>
                </a:solidFill>
              </a:rPr>
              <a:pPr/>
              <a:t>6/13/2020</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A91AF12-DA6B-4EC6-ACAC-6BAE19C66923}"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02047053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6C8C69-6C95-4A41-8BFF-CD7A9E2ABD27}" type="datetimeFigureOut">
              <a:rPr lang="en-US">
                <a:solidFill>
                  <a:prstClr val="black">
                    <a:tint val="75000"/>
                  </a:prstClr>
                </a:solidFill>
              </a:rPr>
              <a:pPr/>
              <a:t>6/13/2020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91AF12-DA6B-4EC6-ACAC-6BAE19C66923}"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186714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6C8C69-6C95-4A41-8BFF-CD7A9E2ABD27}" type="datetimeFigureOut">
              <a:rPr lang="en-US">
                <a:solidFill>
                  <a:prstClr val="black">
                    <a:tint val="75000"/>
                  </a:prstClr>
                </a:solidFill>
              </a:rPr>
              <a:pPr/>
              <a:t>6/13/2020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91AF12-DA6B-4EC6-ACAC-6BAE19C66923}"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37434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6/13/2020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6/13/2020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6/13/2020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6/13/2020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6/13/2020</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914400"/>
            <a:fld id="{336C8C69-6C95-4A41-8BFF-CD7A9E2ABD27}" type="datetimeFigureOut">
              <a:rPr lang="en-US" smtClean="0">
                <a:solidFill>
                  <a:prstClr val="black">
                    <a:tint val="75000"/>
                  </a:prstClr>
                </a:solidFill>
              </a:rPr>
              <a:pPr defTabSz="914400"/>
              <a:t>6/13/2020</a:t>
            </a:fld>
            <a:endParaRPr 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914400"/>
            <a:endParaRPr 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914400"/>
            <a:fld id="{AA91AF12-DA6B-4EC6-ACAC-6BAE19C66923}" type="slidenum">
              <a:rPr lang="en-US" smtClean="0">
                <a:solidFill>
                  <a:prstClr val="black">
                    <a:tint val="75000"/>
                  </a:prstClr>
                </a:solidFill>
              </a:rPr>
              <a:pPr defTabSz="914400"/>
              <a:t>‹#›</a:t>
            </a:fld>
            <a:endParaRPr lang="en-US">
              <a:solidFill>
                <a:prstClr val="black">
                  <a:tint val="75000"/>
                </a:prstClr>
              </a:solidFill>
            </a:endParaRPr>
          </a:p>
        </p:txBody>
      </p:sp>
    </p:spTree>
    <p:extLst>
      <p:ext uri="{BB962C8B-B14F-4D97-AF65-F5344CB8AC3E}">
        <p14:creationId xmlns:p14="http://schemas.microsoft.com/office/powerpoint/2010/main" val="3285739053"/>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youtu.be/ZfD8rP77d2Q" TargetMode="External"/><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hyperlink" Target="https://drive.google.com/file/d/1RKnyrDWeZao2NU7kLO7-pgVNRmsxXDrf/view?usp=sharing" TargetMode="External"/><Relationship Id="rId4" Type="http://schemas.openxmlformats.org/officeDocument/2006/relationships/hyperlink" Target="https://github.com/Vijayaraghavan-VR/Homy-Shopping---Plandemic"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youtu.be/ZfD8rP77d2Q"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youtu.be/ZfD8rP77d2Q"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hyperlink" Target="https://www.instagram.com/tv/CBT1Yw_lPjC/?utm_source=ig_web_copy_link" TargetMode="External"/><Relationship Id="rId7" Type="http://schemas.openxmlformats.org/officeDocument/2006/relationships/image" Target="../media/image11.png"/><Relationship Id="rId2" Type="http://schemas.openxmlformats.org/officeDocument/2006/relationships/hyperlink" Target="https://youtu.be/ZfD8rP77d2Q" TargetMode="External"/><Relationship Id="rId1" Type="http://schemas.openxmlformats.org/officeDocument/2006/relationships/slideLayout" Target="../slideLayouts/slideLayout2.xml"/><Relationship Id="rId6" Type="http://schemas.openxmlformats.org/officeDocument/2006/relationships/hyperlink" Target="https://drive.google.com/file/d/1Y0CqS0TQGeeJFMVuCqpYaY5-ApKnrbJY/view" TargetMode="External"/><Relationship Id="rId5" Type="http://schemas.openxmlformats.org/officeDocument/2006/relationships/hyperlink" Target="https://docs.google.com/spreadsheets/d/114NvuZ9ODy2k5JVWHQ4pl_skd6hO8E4isDhMTIGifYs/edit?usp=sharing" TargetMode="External"/><Relationship Id="rId4" Type="http://schemas.openxmlformats.org/officeDocument/2006/relationships/hyperlink" Target="https://twitter.com/Vijayar51579494/status/1271819069008703489?s=08" TargetMode="External"/><Relationship Id="rId9"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12162" y="582648"/>
            <a:ext cx="8915399" cy="2262781"/>
          </a:xfrm>
        </p:spPr>
        <p:txBody>
          <a:bodyPr>
            <a:normAutofit fontScale="90000"/>
          </a:bodyPr>
          <a:lstStyle/>
          <a:p>
            <a:pPr algn="ctr"/>
            <a:r>
              <a:rPr lang="en-US" sz="8000" b="1" dirty="0">
                <a:latin typeface="Times New Roman" panose="02020603050405020304" pitchFamily="18" charset="0"/>
                <a:cs typeface="Times New Roman" panose="02020603050405020304" pitchFamily="18" charset="0"/>
              </a:rPr>
              <a:t>HOMY SHOPPING</a:t>
            </a:r>
          </a:p>
        </p:txBody>
      </p:sp>
      <p:sp>
        <p:nvSpPr>
          <p:cNvPr id="3" name="Subtitle 2"/>
          <p:cNvSpPr>
            <a:spLocks noGrp="1"/>
          </p:cNvSpPr>
          <p:nvPr>
            <p:ph type="subTitle" idx="1"/>
          </p:nvPr>
        </p:nvSpPr>
        <p:spPr>
          <a:xfrm>
            <a:off x="1932262" y="3029511"/>
            <a:ext cx="8915399" cy="1126283"/>
          </a:xfrm>
        </p:spPr>
        <p:txBody>
          <a:bodyPr>
            <a:normAutofit/>
          </a:bodyPr>
          <a:lstStyle/>
          <a:p>
            <a:pPr algn="ctr"/>
            <a:r>
              <a:rPr lang="en-US" sz="3200" dirty="0"/>
              <a:t>SHOPPING WITH EASE !!!</a:t>
            </a:r>
          </a:p>
        </p:txBody>
      </p:sp>
      <p:sp>
        <p:nvSpPr>
          <p:cNvPr id="4" name="TextBox 3">
            <a:extLst>
              <a:ext uri="{FF2B5EF4-FFF2-40B4-BE49-F238E27FC236}">
                <a16:creationId xmlns:a16="http://schemas.microsoft.com/office/drawing/2014/main" id="{AADA288D-C4AE-4BB1-8DCA-5286D0B49ED7}"/>
              </a:ext>
            </a:extLst>
          </p:cNvPr>
          <p:cNvSpPr txBox="1"/>
          <p:nvPr/>
        </p:nvSpPr>
        <p:spPr>
          <a:xfrm>
            <a:off x="4449916" y="3828489"/>
            <a:ext cx="3975768" cy="923330"/>
          </a:xfrm>
          <a:prstGeom prst="rect">
            <a:avLst/>
          </a:prstGeom>
          <a:noFill/>
        </p:spPr>
        <p:txBody>
          <a:bodyPr wrap="none" rtlCol="0">
            <a:spAutoFit/>
          </a:bodyPr>
          <a:lstStyle/>
          <a:p>
            <a:r>
              <a:rPr lang="en-IN" dirty="0"/>
              <a:t>Case Study done for </a:t>
            </a:r>
            <a:r>
              <a:rPr lang="en-IN" dirty="0" err="1"/>
              <a:t>PLANdemic</a:t>
            </a:r>
            <a:r>
              <a:rPr lang="en-IN" dirty="0"/>
              <a:t> !</a:t>
            </a:r>
          </a:p>
          <a:p>
            <a:r>
              <a:rPr lang="en-IN" dirty="0"/>
              <a:t> </a:t>
            </a:r>
          </a:p>
          <a:p>
            <a:r>
              <a:rPr lang="en-IN" dirty="0"/>
              <a:t>                       </a:t>
            </a:r>
          </a:p>
        </p:txBody>
      </p:sp>
    </p:spTree>
    <p:extLst>
      <p:ext uri="{BB962C8B-B14F-4D97-AF65-F5344CB8AC3E}">
        <p14:creationId xmlns:p14="http://schemas.microsoft.com/office/powerpoint/2010/main" val="2266075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133D995-C35D-47E6-BF7D-3E7B56BC847C}"/>
              </a:ext>
            </a:extLst>
          </p:cNvPr>
          <p:cNvPicPr>
            <a:picLocks noChangeAspect="1"/>
          </p:cNvPicPr>
          <p:nvPr/>
        </p:nvPicPr>
        <p:blipFill>
          <a:blip r:embed="rId2"/>
          <a:stretch>
            <a:fillRect/>
          </a:stretch>
        </p:blipFill>
        <p:spPr>
          <a:xfrm>
            <a:off x="4288376" y="5415380"/>
            <a:ext cx="3884045" cy="1042514"/>
          </a:xfrm>
          <a:prstGeom prst="rect">
            <a:avLst/>
          </a:prstGeom>
        </p:spPr>
      </p:pic>
      <p:sp>
        <p:nvSpPr>
          <p:cNvPr id="7" name="TextBox 6">
            <a:extLst>
              <a:ext uri="{FF2B5EF4-FFF2-40B4-BE49-F238E27FC236}">
                <a16:creationId xmlns:a16="http://schemas.microsoft.com/office/drawing/2014/main" id="{3CFD3AF0-3982-4412-BC3B-84B77B97D154}"/>
              </a:ext>
            </a:extLst>
          </p:cNvPr>
          <p:cNvSpPr txBox="1"/>
          <p:nvPr/>
        </p:nvSpPr>
        <p:spPr>
          <a:xfrm>
            <a:off x="5126607" y="6483618"/>
            <a:ext cx="2207581" cy="369332"/>
          </a:xfrm>
          <a:prstGeom prst="rect">
            <a:avLst/>
          </a:prstGeom>
          <a:noFill/>
        </p:spPr>
        <p:txBody>
          <a:bodyPr wrap="square" rtlCol="0">
            <a:spAutoFit/>
          </a:bodyPr>
          <a:lstStyle/>
          <a:p>
            <a:r>
              <a:rPr lang="en-IN" dirty="0"/>
              <a:t>A  SJCE  Unique !</a:t>
            </a:r>
          </a:p>
        </p:txBody>
      </p:sp>
      <p:sp>
        <p:nvSpPr>
          <p:cNvPr id="13" name="Rectangle 12">
            <a:extLst>
              <a:ext uri="{FF2B5EF4-FFF2-40B4-BE49-F238E27FC236}">
                <a16:creationId xmlns:a16="http://schemas.microsoft.com/office/drawing/2014/main" id="{0E6B9369-2E1A-4490-A709-52E60A24DF86}"/>
              </a:ext>
            </a:extLst>
          </p:cNvPr>
          <p:cNvSpPr/>
          <p:nvPr/>
        </p:nvSpPr>
        <p:spPr>
          <a:xfrm>
            <a:off x="1473692" y="1348555"/>
            <a:ext cx="10200443" cy="3600986"/>
          </a:xfrm>
          <a:prstGeom prst="rect">
            <a:avLst/>
          </a:prstGeom>
          <a:noFill/>
        </p:spPr>
        <p:txBody>
          <a:bodyPr wrap="square" lIns="91440" tIns="45720" rIns="91440" bIns="45720">
            <a:spAutoFit/>
          </a:bodyPr>
          <a:lstStyle/>
          <a:p>
            <a:pPr algn="ctr"/>
            <a:r>
              <a:rPr lang="en-US" sz="2000" dirty="0">
                <a:ln w="0"/>
                <a:effectLst>
                  <a:outerShdw blurRad="38100" dist="19050" dir="2700000" algn="tl" rotWithShape="0">
                    <a:schemeClr val="dk1">
                      <a:alpha val="40000"/>
                    </a:schemeClr>
                  </a:outerShdw>
                </a:effectLst>
              </a:rPr>
              <a:t>College Name   : St.Joseph’s College Of Engineering, OMR, Chennai.</a:t>
            </a:r>
          </a:p>
          <a:p>
            <a:r>
              <a:rPr lang="en-US" sz="2000" dirty="0">
                <a:ln w="0"/>
                <a:effectLst>
                  <a:outerShdw blurRad="38100" dist="19050" dir="2700000" algn="tl" rotWithShape="0">
                    <a:schemeClr val="dk1">
                      <a:alpha val="40000"/>
                    </a:schemeClr>
                  </a:outerShdw>
                </a:effectLst>
              </a:rPr>
              <a:t>           Team Name        : NAV</a:t>
            </a:r>
          </a:p>
          <a:p>
            <a:r>
              <a:rPr lang="en-US" sz="2000" dirty="0">
                <a:ln w="0"/>
                <a:effectLst>
                  <a:outerShdw blurRad="38100" dist="19050" dir="2700000" algn="tl" rotWithShape="0">
                    <a:schemeClr val="dk1">
                      <a:alpha val="40000"/>
                    </a:schemeClr>
                  </a:outerShdw>
                </a:effectLst>
              </a:rPr>
              <a:t>           Team Members  : Vijayaraghavan D</a:t>
            </a:r>
          </a:p>
          <a:p>
            <a:r>
              <a:rPr lang="en-US" sz="2000" dirty="0">
                <a:ln w="0"/>
                <a:effectLst>
                  <a:outerShdw blurRad="38100" dist="19050" dir="2700000" algn="tl" rotWithShape="0">
                    <a:schemeClr val="dk1">
                      <a:alpha val="40000"/>
                    </a:schemeClr>
                  </a:outerShdw>
                </a:effectLst>
              </a:rPr>
              <a:t>                                           Zaid Aasim M</a:t>
            </a:r>
          </a:p>
          <a:p>
            <a:r>
              <a:rPr lang="en-US" sz="2000" dirty="0">
                <a:ln w="0"/>
                <a:effectLst>
                  <a:outerShdw blurRad="38100" dist="19050" dir="2700000" algn="tl" rotWithShape="0">
                    <a:schemeClr val="dk1">
                      <a:alpha val="40000"/>
                    </a:schemeClr>
                  </a:outerShdw>
                </a:effectLst>
              </a:rPr>
              <a:t>                                           Tejas A T M</a:t>
            </a:r>
          </a:p>
          <a:p>
            <a:r>
              <a:rPr lang="en-US" sz="2000" dirty="0">
                <a:ln w="0"/>
                <a:effectLst>
                  <a:outerShdw blurRad="38100" dist="19050" dir="2700000" algn="tl" rotWithShape="0">
                    <a:schemeClr val="dk1">
                      <a:alpha val="40000"/>
                    </a:schemeClr>
                  </a:outerShdw>
                </a:effectLst>
              </a:rPr>
              <a:t>                                           Vishnuvardhan N L</a:t>
            </a:r>
          </a:p>
          <a:p>
            <a:r>
              <a:rPr lang="en-US" sz="2000" dirty="0">
                <a:ln w="0"/>
                <a:effectLst>
                  <a:outerShdw blurRad="38100" dist="19050" dir="2700000" algn="tl" rotWithShape="0">
                    <a:schemeClr val="dk1">
                      <a:alpha val="40000"/>
                    </a:schemeClr>
                  </a:outerShdw>
                </a:effectLst>
              </a:rPr>
              <a:t> </a:t>
            </a:r>
            <a:endParaRPr lang="en-US" sz="1400" dirty="0">
              <a:ln w="0"/>
              <a:effectLst>
                <a:outerShdw blurRad="38100" dist="19050" dir="2700000" algn="tl" rotWithShape="0">
                  <a:schemeClr val="dk1">
                    <a:alpha val="40000"/>
                  </a:schemeClr>
                </a:outerShdw>
              </a:effectLst>
            </a:endParaRPr>
          </a:p>
          <a:p>
            <a:r>
              <a:rPr lang="en-US" sz="1400" dirty="0">
                <a:ln w="0"/>
                <a:effectLst>
                  <a:outerShdw blurRad="38100" dist="19050" dir="2700000" algn="tl" rotWithShape="0">
                    <a:schemeClr val="dk1">
                      <a:alpha val="40000"/>
                    </a:schemeClr>
                  </a:outerShdw>
                </a:effectLst>
              </a:rPr>
              <a:t>   Advertisement    : </a:t>
            </a:r>
            <a:r>
              <a:rPr lang="en-US" sz="1400" dirty="0" err="1">
                <a:ln w="0"/>
                <a:effectLst>
                  <a:outerShdw blurRad="38100" dist="19050" dir="2700000" algn="tl" rotWithShape="0">
                    <a:schemeClr val="dk1">
                      <a:alpha val="40000"/>
                    </a:schemeClr>
                  </a:outerShdw>
                </a:effectLst>
              </a:rPr>
              <a:t>Youtube</a:t>
            </a:r>
            <a:r>
              <a:rPr lang="en-US" sz="1400" dirty="0">
                <a:ln w="0"/>
                <a:effectLst>
                  <a:outerShdw blurRad="38100" dist="19050" dir="2700000" algn="tl" rotWithShape="0">
                    <a:schemeClr val="dk1">
                      <a:alpha val="40000"/>
                    </a:schemeClr>
                  </a:outerShdw>
                </a:effectLst>
              </a:rPr>
              <a:t>    - </a:t>
            </a:r>
            <a:r>
              <a:rPr lang="en-US" sz="1400" dirty="0">
                <a:ln w="0"/>
                <a:effectLst>
                  <a:outerShdw blurRad="38100" dist="19050" dir="2700000" algn="tl" rotWithShape="0">
                    <a:schemeClr val="dk1">
                      <a:alpha val="40000"/>
                    </a:schemeClr>
                  </a:outerShdw>
                </a:effectLst>
                <a:hlinkClick r:id="rId3"/>
              </a:rPr>
              <a:t>https://youtu.be/ZfD8rP77d2Q</a:t>
            </a:r>
            <a:endParaRPr lang="en-US" sz="1400" dirty="0">
              <a:ln w="0"/>
              <a:effectLst>
                <a:outerShdw blurRad="38100" dist="19050" dir="2700000" algn="tl" rotWithShape="0">
                  <a:schemeClr val="dk1">
                    <a:alpha val="40000"/>
                  </a:schemeClr>
                </a:outerShdw>
              </a:effectLst>
            </a:endParaRPr>
          </a:p>
          <a:p>
            <a:endParaRPr lang="en-US" sz="1400" dirty="0">
              <a:ln w="0"/>
              <a:effectLst>
                <a:outerShdw blurRad="38100" dist="19050" dir="2700000" algn="tl" rotWithShape="0">
                  <a:schemeClr val="dk1">
                    <a:alpha val="40000"/>
                  </a:schemeClr>
                </a:outerShdw>
              </a:effectLst>
            </a:endParaRPr>
          </a:p>
          <a:p>
            <a:r>
              <a:rPr lang="en-US" sz="1400" dirty="0">
                <a:ln w="0"/>
                <a:effectLst>
                  <a:outerShdw blurRad="38100" dist="19050" dir="2700000" algn="tl" rotWithShape="0">
                    <a:schemeClr val="dk1">
                      <a:alpha val="40000"/>
                    </a:schemeClr>
                  </a:outerShdw>
                </a:effectLst>
              </a:rPr>
              <a:t>   Source code       : </a:t>
            </a:r>
            <a:r>
              <a:rPr lang="en-US" sz="1400" dirty="0">
                <a:ln w="0"/>
                <a:effectLst>
                  <a:outerShdw blurRad="38100" dist="19050" dir="2700000" algn="tl" rotWithShape="0">
                    <a:schemeClr val="dk1">
                      <a:alpha val="40000"/>
                    </a:schemeClr>
                  </a:outerShdw>
                </a:effectLst>
                <a:hlinkClick r:id="rId4"/>
              </a:rPr>
              <a:t>https://github.com/Vijayaraghavan-VR/Homy-Shopping---Plandemic</a:t>
            </a:r>
            <a:r>
              <a:rPr lang="en-US" sz="1400" dirty="0">
                <a:ln w="0"/>
                <a:effectLst>
                  <a:outerShdw blurRad="38100" dist="19050" dir="2700000" algn="tl" rotWithShape="0">
                    <a:schemeClr val="dk1">
                      <a:alpha val="40000"/>
                    </a:schemeClr>
                  </a:outerShdw>
                </a:effectLst>
              </a:rPr>
              <a:t> (Also included our AR </a:t>
            </a:r>
            <a:r>
              <a:rPr lang="en-US" sz="1400" dirty="0" err="1">
                <a:ln w="0"/>
                <a:effectLst>
                  <a:outerShdw blurRad="38100" dist="19050" dir="2700000" algn="tl" rotWithShape="0">
                    <a:schemeClr val="dk1">
                      <a:alpha val="40000"/>
                    </a:schemeClr>
                  </a:outerShdw>
                </a:effectLst>
              </a:rPr>
              <a:t>Apk</a:t>
            </a:r>
            <a:r>
              <a:rPr lang="en-US" sz="1400" dirty="0">
                <a:ln w="0"/>
                <a:effectLst>
                  <a:outerShdw blurRad="38100" dist="19050" dir="2700000" algn="tl" rotWithShape="0">
                    <a:schemeClr val="dk1">
                      <a:alpha val="40000"/>
                    </a:schemeClr>
                  </a:outerShdw>
                </a:effectLst>
              </a:rPr>
              <a:t>)</a:t>
            </a:r>
          </a:p>
          <a:p>
            <a:endParaRPr lang="en-US" sz="1400" dirty="0">
              <a:ln w="0"/>
              <a:effectLst>
                <a:outerShdw blurRad="38100" dist="19050" dir="2700000" algn="tl" rotWithShape="0">
                  <a:schemeClr val="dk1">
                    <a:alpha val="40000"/>
                  </a:schemeClr>
                </a:outerShdw>
              </a:effectLst>
            </a:endParaRPr>
          </a:p>
          <a:p>
            <a:r>
              <a:rPr lang="en-US" sz="1400" dirty="0">
                <a:ln w="0"/>
                <a:effectLst>
                  <a:outerShdw blurRad="38100" dist="19050" dir="2700000" algn="tl" rotWithShape="0">
                    <a:schemeClr val="dk1">
                      <a:alpha val="40000"/>
                    </a:schemeClr>
                  </a:outerShdw>
                </a:effectLst>
              </a:rPr>
              <a:t>   Feedback            : </a:t>
            </a:r>
            <a:r>
              <a:rPr lang="en-US" sz="1400" dirty="0">
                <a:ln w="0"/>
                <a:effectLst>
                  <a:outerShdw blurRad="38100" dist="19050" dir="2700000" algn="tl" rotWithShape="0">
                    <a:schemeClr val="dk1">
                      <a:alpha val="40000"/>
                    </a:schemeClr>
                  </a:outerShdw>
                </a:effectLst>
                <a:hlinkClick r:id="rId5"/>
              </a:rPr>
              <a:t>https://drive.google.com/file/d/1RKnyrDWeZao2NU7kLO7-pgVNRmsxXDrf/view?usp=sharing</a:t>
            </a:r>
            <a:endParaRPr lang="en-US" sz="1400" dirty="0">
              <a:ln w="0"/>
              <a:effectLst>
                <a:outerShdw blurRad="38100" dist="19050" dir="2700000" algn="tl" rotWithShape="0">
                  <a:schemeClr val="dk1">
                    <a:alpha val="40000"/>
                  </a:schemeClr>
                </a:outerShdw>
              </a:effectLst>
            </a:endParaRPr>
          </a:p>
          <a:p>
            <a:endParaRPr lang="en-IN" dirty="0"/>
          </a:p>
        </p:txBody>
      </p:sp>
    </p:spTree>
    <p:extLst>
      <p:ext uri="{BB962C8B-B14F-4D97-AF65-F5344CB8AC3E}">
        <p14:creationId xmlns:p14="http://schemas.microsoft.com/office/powerpoint/2010/main" val="21395119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1400" y="377396"/>
            <a:ext cx="5861757" cy="1213646"/>
          </a:xfrm>
        </p:spPr>
        <p:txBody>
          <a:bodyPr/>
          <a:lstStyle/>
          <a:p>
            <a:r>
              <a:rPr lang="en-US" dirty="0"/>
              <a:t>PROBLEM and RESEARCH</a:t>
            </a:r>
          </a:p>
        </p:txBody>
      </p:sp>
      <p:sp>
        <p:nvSpPr>
          <p:cNvPr id="3" name="Content Placeholder 2"/>
          <p:cNvSpPr>
            <a:spLocks noGrp="1"/>
          </p:cNvSpPr>
          <p:nvPr>
            <p:ph idx="1"/>
          </p:nvPr>
        </p:nvSpPr>
        <p:spPr>
          <a:xfrm>
            <a:off x="2592925" y="1466864"/>
            <a:ext cx="4543109" cy="5066407"/>
          </a:xfrm>
        </p:spPr>
        <p:txBody>
          <a:bodyPr>
            <a:normAutofit/>
          </a:bodyPr>
          <a:lstStyle/>
          <a:p>
            <a:r>
              <a:rPr lang="en-US" dirty="0"/>
              <a:t>During this corona pandemic situation its not viable to go outside and shop clothes as there is a high risk of getting infected. </a:t>
            </a:r>
          </a:p>
          <a:p>
            <a:r>
              <a:rPr lang="en-US" dirty="0"/>
              <a:t>As a result the textile sector of our country was heavily affected by this pandemic and the stock prices of this sector drastically fell.</a:t>
            </a:r>
          </a:p>
          <a:p>
            <a:r>
              <a:rPr lang="en-US" dirty="0"/>
              <a:t>So our Team NAV are trying to bring the whole shopping experience to online where one can get the same traditional shopping experience (i.e. Going to shop and trying the clothes to check whether that shirt or jeans is of proper fit for them or not) to online using 3d body scanners and Augmented Reality.</a:t>
            </a:r>
          </a:p>
          <a:p>
            <a:endParaRPr lang="en-US" dirty="0"/>
          </a:p>
        </p:txBody>
      </p:sp>
      <p:pic>
        <p:nvPicPr>
          <p:cNvPr id="2050" name="Picture 2" descr="Coronavirus impact: Lifestyle &amp; fashion companies push discounts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51632" y="383258"/>
            <a:ext cx="3341663" cy="61500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10821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70233" y="643309"/>
            <a:ext cx="8911687" cy="1280890"/>
          </a:xfrm>
        </p:spPr>
        <p:txBody>
          <a:bodyPr/>
          <a:lstStyle/>
          <a:p>
            <a:r>
              <a:rPr lang="en-US" b="1" dirty="0"/>
              <a:t>IDEA</a:t>
            </a:r>
          </a:p>
        </p:txBody>
      </p:sp>
      <p:sp>
        <p:nvSpPr>
          <p:cNvPr id="3" name="Content Placeholder 2"/>
          <p:cNvSpPr>
            <a:spLocks noGrp="1"/>
          </p:cNvSpPr>
          <p:nvPr>
            <p:ph idx="1"/>
          </p:nvPr>
        </p:nvSpPr>
        <p:spPr>
          <a:xfrm>
            <a:off x="1464206" y="1540189"/>
            <a:ext cx="6554788" cy="3777622"/>
          </a:xfrm>
        </p:spPr>
        <p:txBody>
          <a:bodyPr>
            <a:normAutofit fontScale="85000" lnSpcReduction="20000"/>
          </a:bodyPr>
          <a:lstStyle/>
          <a:p>
            <a:r>
              <a:rPr lang="en-US" sz="2000" dirty="0"/>
              <a:t>The idea is that, using Augmented Reality we give our customers a virtual environment of the shop where they can roam around and  select  the clothes they like. Then with help of a 3d body scanner, we will get there body measurement.</a:t>
            </a:r>
          </a:p>
          <a:p>
            <a:r>
              <a:rPr lang="en-US" sz="2000" dirty="0"/>
              <a:t>Then using a 3d rendering, we will be able to render a 3d image of the customer in the clothing they chose, as a result they would be able to see how they look in that particular clothing.</a:t>
            </a:r>
          </a:p>
          <a:p>
            <a:r>
              <a:rPr lang="en-US" sz="2000" dirty="0"/>
              <a:t>If they like the clothes they are wearing, then the app will take them back to the billing section or else if they want to shop more then they will be taken back to the virtual shop.</a:t>
            </a:r>
          </a:p>
          <a:p>
            <a:r>
              <a:rPr lang="en-US" sz="2000" dirty="0"/>
              <a:t>Our advertisement will explain you the idea clearly</a:t>
            </a:r>
          </a:p>
          <a:p>
            <a:r>
              <a:rPr lang="en-US" sz="2000" dirty="0">
                <a:hlinkClick r:id="rId2"/>
              </a:rPr>
              <a:t>https://youtu.be/ZfD8rP77d2Q</a:t>
            </a:r>
            <a:endParaRPr lang="en-US" sz="2000" dirty="0"/>
          </a:p>
          <a:p>
            <a:endParaRPr lang="en-US" sz="2000" dirty="0"/>
          </a:p>
        </p:txBody>
      </p:sp>
      <p:pic>
        <p:nvPicPr>
          <p:cNvPr id="5122" name="Picture 2" descr="Some ideas are too big | FOROALF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73318" y="0"/>
            <a:ext cx="3518682" cy="35186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84717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BDDEDF">
            <a:alpha val="30980"/>
          </a:srgbClr>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25524" y="324371"/>
            <a:ext cx="3572734" cy="2389174"/>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5654" y="280776"/>
            <a:ext cx="3633241" cy="2389174"/>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295" y="28332"/>
            <a:ext cx="2830361" cy="3866857"/>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89592" y="3282772"/>
            <a:ext cx="2724873" cy="3440062"/>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01506" y="3497726"/>
            <a:ext cx="2244274" cy="3010154"/>
          </a:xfrm>
          <a:prstGeom prst="rect">
            <a:avLst/>
          </a:prstGeom>
        </p:spPr>
      </p:pic>
      <p:sp>
        <p:nvSpPr>
          <p:cNvPr id="9" name="Right Arrow 8"/>
          <p:cNvSpPr/>
          <p:nvPr/>
        </p:nvSpPr>
        <p:spPr>
          <a:xfrm>
            <a:off x="3319761" y="1040041"/>
            <a:ext cx="381669" cy="32197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a:solidFill>
                <a:srgbClr val="FF0000"/>
              </a:solidFill>
            </a:endParaRPr>
          </a:p>
        </p:txBody>
      </p:sp>
      <p:sp>
        <p:nvSpPr>
          <p:cNvPr id="10" name="Right Arrow 9"/>
          <p:cNvSpPr/>
          <p:nvPr/>
        </p:nvSpPr>
        <p:spPr>
          <a:xfrm>
            <a:off x="7691375" y="1153391"/>
            <a:ext cx="381669" cy="32197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a:solidFill>
                <a:srgbClr val="FF0000"/>
              </a:solidFill>
            </a:endParaRPr>
          </a:p>
        </p:txBody>
      </p:sp>
      <p:sp>
        <p:nvSpPr>
          <p:cNvPr id="11" name="Right Arrow 10"/>
          <p:cNvSpPr/>
          <p:nvPr/>
        </p:nvSpPr>
        <p:spPr>
          <a:xfrm rot="8707084">
            <a:off x="10623004" y="2880588"/>
            <a:ext cx="381669" cy="32197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a:solidFill>
                <a:srgbClr val="FF0000"/>
              </a:solidFill>
            </a:endParaRPr>
          </a:p>
        </p:txBody>
      </p:sp>
      <p:sp>
        <p:nvSpPr>
          <p:cNvPr id="12" name="Right Arrow 11"/>
          <p:cNvSpPr/>
          <p:nvPr/>
        </p:nvSpPr>
        <p:spPr>
          <a:xfrm rot="10800000">
            <a:off x="6663755" y="4425815"/>
            <a:ext cx="381669" cy="32197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a:solidFill>
                <a:srgbClr val="FF0000"/>
              </a:solidFill>
            </a:endParaRPr>
          </a:p>
        </p:txBody>
      </p:sp>
      <p:sp>
        <p:nvSpPr>
          <p:cNvPr id="2" name="TextBox 1"/>
          <p:cNvSpPr txBox="1"/>
          <p:nvPr/>
        </p:nvSpPr>
        <p:spPr>
          <a:xfrm>
            <a:off x="282074" y="4009123"/>
            <a:ext cx="2099257" cy="1477328"/>
          </a:xfrm>
          <a:prstGeom prst="rect">
            <a:avLst/>
          </a:prstGeom>
          <a:noFill/>
        </p:spPr>
        <p:txBody>
          <a:bodyPr wrap="square" rtlCol="0">
            <a:spAutoFit/>
          </a:bodyPr>
          <a:lstStyle/>
          <a:p>
            <a:pPr algn="ctr"/>
            <a:r>
              <a:rPr lang="en-US" dirty="0"/>
              <a:t>By AR we are bringing our shop to your home !</a:t>
            </a:r>
          </a:p>
          <a:p>
            <a:pPr algn="ctr"/>
            <a:r>
              <a:rPr lang="en-US" dirty="0"/>
              <a:t>Select the dress by clicking on it</a:t>
            </a:r>
          </a:p>
        </p:txBody>
      </p:sp>
      <p:sp>
        <p:nvSpPr>
          <p:cNvPr id="3" name="TextBox 2"/>
          <p:cNvSpPr txBox="1"/>
          <p:nvPr/>
        </p:nvSpPr>
        <p:spPr>
          <a:xfrm>
            <a:off x="4456090" y="-44961"/>
            <a:ext cx="1983347" cy="369332"/>
          </a:xfrm>
          <a:prstGeom prst="rect">
            <a:avLst/>
          </a:prstGeom>
          <a:noFill/>
        </p:spPr>
        <p:txBody>
          <a:bodyPr wrap="square" rtlCol="0">
            <a:spAutoFit/>
          </a:bodyPr>
          <a:lstStyle/>
          <a:p>
            <a:r>
              <a:rPr lang="en-US" dirty="0"/>
              <a:t>SCAN YOUR BODY</a:t>
            </a:r>
          </a:p>
        </p:txBody>
      </p:sp>
      <p:sp>
        <p:nvSpPr>
          <p:cNvPr id="13" name="TextBox 12"/>
          <p:cNvSpPr txBox="1"/>
          <p:nvPr/>
        </p:nvSpPr>
        <p:spPr>
          <a:xfrm>
            <a:off x="7743119" y="-44961"/>
            <a:ext cx="4623516" cy="369332"/>
          </a:xfrm>
          <a:prstGeom prst="rect">
            <a:avLst/>
          </a:prstGeom>
          <a:noFill/>
        </p:spPr>
        <p:txBody>
          <a:bodyPr wrap="square" rtlCol="0">
            <a:spAutoFit/>
          </a:bodyPr>
          <a:lstStyle/>
          <a:p>
            <a:r>
              <a:rPr lang="en-US" dirty="0"/>
              <a:t>YOUR SIZE WILL BE DISPLAYED ON THE SCREEN</a:t>
            </a:r>
          </a:p>
        </p:txBody>
      </p:sp>
      <p:sp>
        <p:nvSpPr>
          <p:cNvPr id="14" name="TextBox 13"/>
          <p:cNvSpPr txBox="1"/>
          <p:nvPr/>
        </p:nvSpPr>
        <p:spPr>
          <a:xfrm>
            <a:off x="10414465" y="4226845"/>
            <a:ext cx="2079168" cy="1754326"/>
          </a:xfrm>
          <a:prstGeom prst="rect">
            <a:avLst/>
          </a:prstGeom>
          <a:noFill/>
        </p:spPr>
        <p:txBody>
          <a:bodyPr wrap="square" rtlCol="0">
            <a:spAutoFit/>
          </a:bodyPr>
          <a:lstStyle/>
          <a:p>
            <a:r>
              <a:rPr lang="en-US" dirty="0"/>
              <a:t>AN AUGMENTED IMAGE OF YOU WILL BE CREATED WEARING THE CLOTHES YOU CHOOSE</a:t>
            </a:r>
          </a:p>
        </p:txBody>
      </p:sp>
      <p:sp>
        <p:nvSpPr>
          <p:cNvPr id="15" name="TextBox 14"/>
          <p:cNvSpPr txBox="1"/>
          <p:nvPr/>
        </p:nvSpPr>
        <p:spPr>
          <a:xfrm>
            <a:off x="3950459" y="6544239"/>
            <a:ext cx="2253803" cy="369332"/>
          </a:xfrm>
          <a:prstGeom prst="rect">
            <a:avLst/>
          </a:prstGeom>
          <a:noFill/>
        </p:spPr>
        <p:txBody>
          <a:bodyPr wrap="square" rtlCol="0">
            <a:spAutoFit/>
          </a:bodyPr>
          <a:lstStyle/>
          <a:p>
            <a:r>
              <a:rPr lang="en-US" dirty="0"/>
              <a:t>BILLING SECTION</a:t>
            </a:r>
          </a:p>
        </p:txBody>
      </p:sp>
    </p:spTree>
    <p:extLst>
      <p:ext uri="{BB962C8B-B14F-4D97-AF65-F5344CB8AC3E}">
        <p14:creationId xmlns:p14="http://schemas.microsoft.com/office/powerpoint/2010/main" val="25902558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00519" y="928466"/>
            <a:ext cx="4229906" cy="1229751"/>
          </a:xfrm>
        </p:spPr>
        <p:txBody>
          <a:bodyPr/>
          <a:lstStyle/>
          <a:p>
            <a:r>
              <a:rPr lang="en-US" dirty="0"/>
              <a:t>Target audience </a:t>
            </a:r>
            <a:br>
              <a:rPr lang="en-US" dirty="0"/>
            </a:br>
            <a:endParaRPr lang="en-US" dirty="0"/>
          </a:p>
        </p:txBody>
      </p:sp>
      <p:sp>
        <p:nvSpPr>
          <p:cNvPr id="3" name="Content Placeholder 2"/>
          <p:cNvSpPr>
            <a:spLocks noGrp="1"/>
          </p:cNvSpPr>
          <p:nvPr>
            <p:ph idx="1"/>
          </p:nvPr>
        </p:nvSpPr>
        <p:spPr>
          <a:xfrm>
            <a:off x="1944119" y="2791094"/>
            <a:ext cx="9143243" cy="4604825"/>
          </a:xfrm>
        </p:spPr>
        <p:txBody>
          <a:bodyPr>
            <a:normAutofit/>
          </a:bodyPr>
          <a:lstStyle/>
          <a:p>
            <a:r>
              <a:rPr lang="en-US" dirty="0"/>
              <a:t>Using this idea we are trying to cover a wide range of customers around the country. Mainly for those whose marriages and other functions which had been planned during this time. We are also trying to cover common people who want to do there weekend shopping's. And also for the users who don’t like to go out and shop.</a:t>
            </a:r>
          </a:p>
          <a:p>
            <a:r>
              <a:rPr lang="en-US" dirty="0"/>
              <a:t> Let us take an  example of a marriage function, dress for the groom is yet to be designed, and most of the marriages nowadays are happening in a very small scale, so we suggest our app to take the perfect measurement of the groom and it matches the dresses correct to his size and will give the correct choice for him.</a:t>
            </a:r>
          </a:p>
        </p:txBody>
      </p:sp>
      <p:pic>
        <p:nvPicPr>
          <p:cNvPr id="3074" name="Picture 2" descr="How to Identify and Market to Your Target Audienc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40838" y="0"/>
            <a:ext cx="5151162" cy="2686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8939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SETTING BUDGET</a:t>
            </a:r>
          </a:p>
        </p:txBody>
      </p:sp>
      <p:sp>
        <p:nvSpPr>
          <p:cNvPr id="3" name="Content Placeholder 2"/>
          <p:cNvSpPr>
            <a:spLocks noGrp="1"/>
          </p:cNvSpPr>
          <p:nvPr>
            <p:ph idx="1"/>
          </p:nvPr>
        </p:nvSpPr>
        <p:spPr>
          <a:xfrm>
            <a:off x="1719200" y="1905000"/>
            <a:ext cx="8915400" cy="3777622"/>
          </a:xfrm>
        </p:spPr>
        <p:txBody>
          <a:bodyPr>
            <a:normAutofit fontScale="92500" lnSpcReduction="20000"/>
          </a:bodyPr>
          <a:lstStyle/>
          <a:p>
            <a:r>
              <a:rPr lang="en-US" dirty="0"/>
              <a:t>We did a prototype and demoed a video and published in social media.</a:t>
            </a:r>
          </a:p>
          <a:p>
            <a:r>
              <a:rPr lang="en-US" dirty="0"/>
              <a:t>For this, video making and video editing is done by ourselves.</a:t>
            </a:r>
          </a:p>
          <a:p>
            <a:r>
              <a:rPr lang="en-US" dirty="0"/>
              <a:t>We created in a way of easy understanding to the viewers.</a:t>
            </a:r>
          </a:p>
          <a:p>
            <a:r>
              <a:rPr lang="en-US" dirty="0"/>
              <a:t>For this project to be completed we have a budget and permission from each shop.</a:t>
            </a:r>
          </a:p>
          <a:p>
            <a:r>
              <a:rPr lang="en-US" dirty="0"/>
              <a:t>Store those data in </a:t>
            </a:r>
            <a:r>
              <a:rPr lang="en-US" dirty="0" err="1"/>
              <a:t>Mapbox</a:t>
            </a:r>
            <a:r>
              <a:rPr lang="en-US" dirty="0"/>
              <a:t> – Used in unity.</a:t>
            </a:r>
          </a:p>
          <a:p>
            <a:r>
              <a:rPr lang="en-US" dirty="0"/>
              <a:t>If </a:t>
            </a:r>
            <a:r>
              <a:rPr lang="en-US" dirty="0" err="1"/>
              <a:t>montly</a:t>
            </a:r>
            <a:r>
              <a:rPr lang="en-US" dirty="0"/>
              <a:t> active users is below 25000 it’s free .</a:t>
            </a:r>
          </a:p>
          <a:p>
            <a:r>
              <a:rPr lang="en-US" dirty="0"/>
              <a:t>If 100000 users $ 4.00 (for 1000)</a:t>
            </a:r>
          </a:p>
          <a:p>
            <a:r>
              <a:rPr lang="en-US" dirty="0"/>
              <a:t>If 125000 users $ 3.20 (for 1000)</a:t>
            </a:r>
          </a:p>
          <a:p>
            <a:r>
              <a:rPr lang="en-US" dirty="0"/>
              <a:t>If 410000 users $ 2.40 (for 1000)</a:t>
            </a:r>
          </a:p>
          <a:p>
            <a:r>
              <a:rPr lang="en-US" dirty="0"/>
              <a:t>Cost per 1000 decreases with increase in users.</a:t>
            </a:r>
          </a:p>
        </p:txBody>
      </p:sp>
    </p:spTree>
    <p:extLst>
      <p:ext uri="{BB962C8B-B14F-4D97-AF65-F5344CB8AC3E}">
        <p14:creationId xmlns:p14="http://schemas.microsoft.com/office/powerpoint/2010/main" val="40115314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22818" y="580031"/>
            <a:ext cx="6016503" cy="862321"/>
          </a:xfrm>
        </p:spPr>
        <p:txBody>
          <a:bodyPr/>
          <a:lstStyle/>
          <a:p>
            <a:r>
              <a:rPr lang="en-US" dirty="0"/>
              <a:t>Deciding a proper theme</a:t>
            </a:r>
          </a:p>
        </p:txBody>
      </p:sp>
      <p:sp>
        <p:nvSpPr>
          <p:cNvPr id="3" name="Content Placeholder 2"/>
          <p:cNvSpPr>
            <a:spLocks noGrp="1"/>
          </p:cNvSpPr>
          <p:nvPr>
            <p:ph idx="1"/>
          </p:nvPr>
        </p:nvSpPr>
        <p:spPr>
          <a:xfrm>
            <a:off x="1843626" y="1216962"/>
            <a:ext cx="8915400" cy="3574159"/>
          </a:xfrm>
        </p:spPr>
        <p:txBody>
          <a:bodyPr>
            <a:normAutofit lnSpcReduction="10000"/>
          </a:bodyPr>
          <a:lstStyle/>
          <a:p>
            <a:r>
              <a:rPr lang="en-US" dirty="0"/>
              <a:t>So for a perfect company, needs a perfect logo.</a:t>
            </a:r>
          </a:p>
          <a:p>
            <a:r>
              <a:rPr lang="en-US" dirty="0"/>
              <a:t>We have developed our own logo that represent us and our work among the people. So when ever they see our logo, they will remember our company.</a:t>
            </a:r>
          </a:p>
          <a:p>
            <a:r>
              <a:rPr lang="en-US" dirty="0"/>
              <a:t>We implemented our campaign with having reliance as an example.</a:t>
            </a:r>
          </a:p>
          <a:p>
            <a:r>
              <a:rPr lang="en-US" dirty="0"/>
              <a:t>We used AJIO app as an interface and developed our own AR portal and interfaced with it for making an demonstration video.</a:t>
            </a:r>
          </a:p>
          <a:p>
            <a:r>
              <a:rPr lang="en-US" dirty="0"/>
              <a:t>By bringing the shop to the home(AR), one can achieve the satisfaction of being purchased in the outdoor.</a:t>
            </a:r>
          </a:p>
          <a:p>
            <a:r>
              <a:rPr lang="en-US" dirty="0"/>
              <a:t>This is a major and upcoming big issue, but by this idea we can solve this.</a:t>
            </a:r>
          </a:p>
          <a:p>
            <a:r>
              <a:rPr lang="en-US" dirty="0"/>
              <a:t>For better understanding see the video </a:t>
            </a:r>
            <a:r>
              <a:rPr lang="en-US" dirty="0">
                <a:ln w="0"/>
                <a:effectLst>
                  <a:outerShdw blurRad="38100" dist="19050" dir="2700000" algn="tl" rotWithShape="0">
                    <a:schemeClr val="dk1">
                      <a:alpha val="40000"/>
                    </a:schemeClr>
                  </a:outerShdw>
                </a:effectLst>
                <a:hlinkClick r:id="rId2"/>
              </a:rPr>
              <a:t>https://youtu.be/ZfD8rP77d2Q</a:t>
            </a:r>
            <a:endParaRPr lang="en-US" dirty="0"/>
          </a:p>
          <a:p>
            <a:pPr marL="0" indent="0">
              <a:buNone/>
            </a:pPr>
            <a:endParaRPr lang="en-US" dirty="0"/>
          </a:p>
        </p:txBody>
      </p:sp>
      <p:pic>
        <p:nvPicPr>
          <p:cNvPr id="15" name="Picture 14"/>
          <p:cNvPicPr/>
          <p:nvPr/>
        </p:nvPicPr>
        <p:blipFill>
          <a:blip r:embed="rId3">
            <a:extLst>
              <a:ext uri="{28A0092B-C50C-407E-A947-70E740481C1C}">
                <a14:useLocalDpi xmlns:a14="http://schemas.microsoft.com/office/drawing/2010/main" val="0"/>
              </a:ext>
            </a:extLst>
          </a:blip>
          <a:stretch>
            <a:fillRect/>
          </a:stretch>
        </p:blipFill>
        <p:spPr>
          <a:xfrm>
            <a:off x="6613746" y="5282213"/>
            <a:ext cx="3746495" cy="851813"/>
          </a:xfrm>
          <a:prstGeom prst="rect">
            <a:avLst/>
          </a:prstGeom>
        </p:spPr>
      </p:pic>
      <p:sp>
        <p:nvSpPr>
          <p:cNvPr id="12" name="TextBox 11"/>
          <p:cNvSpPr txBox="1"/>
          <p:nvPr/>
        </p:nvSpPr>
        <p:spPr>
          <a:xfrm>
            <a:off x="5895289" y="6252806"/>
            <a:ext cx="6043492" cy="369332"/>
          </a:xfrm>
          <a:prstGeom prst="rect">
            <a:avLst/>
          </a:prstGeom>
          <a:noFill/>
        </p:spPr>
        <p:txBody>
          <a:bodyPr wrap="square" rtlCol="0">
            <a:spAutoFit/>
          </a:bodyPr>
          <a:lstStyle/>
          <a:p>
            <a:r>
              <a:rPr lang="en-US" dirty="0"/>
              <a:t>This is our logo NAV which represents our company</a:t>
            </a:r>
          </a:p>
        </p:txBody>
      </p:sp>
    </p:spTree>
    <p:extLst>
      <p:ext uri="{BB962C8B-B14F-4D97-AF65-F5344CB8AC3E}">
        <p14:creationId xmlns:p14="http://schemas.microsoft.com/office/powerpoint/2010/main" val="34703894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20450" y="419731"/>
            <a:ext cx="4896900" cy="1280890"/>
          </a:xfrm>
        </p:spPr>
        <p:txBody>
          <a:bodyPr/>
          <a:lstStyle/>
          <a:p>
            <a:r>
              <a:rPr lang="en-US" dirty="0"/>
              <a:t>SELECTION OF MEDIA</a:t>
            </a:r>
          </a:p>
        </p:txBody>
      </p:sp>
      <p:sp>
        <p:nvSpPr>
          <p:cNvPr id="3" name="Content Placeholder 2"/>
          <p:cNvSpPr>
            <a:spLocks noGrp="1"/>
          </p:cNvSpPr>
          <p:nvPr>
            <p:ph idx="1"/>
          </p:nvPr>
        </p:nvSpPr>
        <p:spPr>
          <a:xfrm>
            <a:off x="953289" y="1311813"/>
            <a:ext cx="8041294" cy="3872746"/>
          </a:xfrm>
        </p:spPr>
        <p:txBody>
          <a:bodyPr>
            <a:normAutofit fontScale="70000" lnSpcReduction="20000"/>
          </a:bodyPr>
          <a:lstStyle/>
          <a:p>
            <a:r>
              <a:rPr lang="en-US" dirty="0"/>
              <a:t>We are mainly using the social media platforms like </a:t>
            </a:r>
            <a:r>
              <a:rPr lang="en-US" b="1" dirty="0"/>
              <a:t>INSTAGRAM, FACEBOOK, LINKEDIN, TWITTER, SNAPCHAT, PINTREST etc</a:t>
            </a:r>
            <a:r>
              <a:rPr lang="en-US" dirty="0"/>
              <a:t>.</a:t>
            </a:r>
          </a:p>
          <a:p>
            <a:pPr fontAlgn="base"/>
            <a:r>
              <a:rPr lang="en-US" dirty="0"/>
              <a:t>The main reasons are </a:t>
            </a:r>
            <a:r>
              <a:rPr lang="en-US" b="1" dirty="0"/>
              <a:t>-</a:t>
            </a:r>
          </a:p>
          <a:p>
            <a:pPr fontAlgn="base"/>
            <a:r>
              <a:rPr lang="en-US" b="1" dirty="0"/>
              <a:t>Cost-Effective - </a:t>
            </a:r>
            <a:r>
              <a:rPr lang="en-US" dirty="0"/>
              <a:t>Social media marketing is possibly the most cost-efficient part of an advertising strategy. Signing up and creating a profile is free for almost all social networking platforms, and any paid promotions you decide to invest in are a relatively low cost compared to other marketing tactics.</a:t>
            </a:r>
            <a:endParaRPr lang="en-US" b="1" dirty="0"/>
          </a:p>
          <a:p>
            <a:pPr fontAlgn="base"/>
            <a:r>
              <a:rPr lang="en-US" b="1" dirty="0"/>
              <a:t>Gain Marketplace Insights - </a:t>
            </a:r>
            <a:r>
              <a:rPr lang="en-US" dirty="0"/>
              <a:t>By monitoring the activity on your profiles,, you can see customer' interests and opinions that you might not otherwise be aware of if your business didn't have a social media presence.</a:t>
            </a:r>
            <a:endParaRPr lang="en-US" b="1" dirty="0"/>
          </a:p>
          <a:p>
            <a:pPr fontAlgn="base"/>
            <a:r>
              <a:rPr lang="en-US" b="1" dirty="0"/>
              <a:t>Increased Brand Awareness-</a:t>
            </a:r>
            <a:r>
              <a:rPr lang="en-US" dirty="0"/>
              <a:t> Social media is one of the most cost-efficient digital marketing methods used to syndicate content and increase your business' visibility. Implementing a social media strategy will greatly increase your brand recognition since you will be engaging with a broad audience of consumers</a:t>
            </a:r>
            <a:endParaRPr lang="en-US" b="1" dirty="0"/>
          </a:p>
          <a:p>
            <a:pPr fontAlgn="base"/>
            <a:r>
              <a:rPr lang="en-US" b="1" dirty="0"/>
              <a:t>Better Customer Satisfaction - </a:t>
            </a:r>
            <a:r>
              <a:rPr lang="en-US" dirty="0"/>
              <a:t> Creating a voice for your company through these platforms is important in humanizing your company. Customers appreciate knowing that when they post comments on your pages, they will receive a personalized response rather than an automated message. Being able to acknowledge each comment shows that you are attentive of your visitors' needs and aim to provide the best experience.</a:t>
            </a:r>
            <a:endParaRPr lang="en-US" b="1" dirty="0"/>
          </a:p>
          <a:p>
            <a:pPr fontAlgn="base"/>
            <a:endParaRPr lang="en-US" b="1" dirty="0"/>
          </a:p>
          <a:p>
            <a:pPr fontAlgn="base"/>
            <a:endParaRPr lang="en-US" b="1" dirty="0"/>
          </a:p>
        </p:txBody>
      </p:sp>
      <p:sp>
        <p:nvSpPr>
          <p:cNvPr id="4" name="AutoShape 2" descr="12 Advantages and Disadvantages of Social Networking Site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100" name="Picture 4" descr="12 Advantages and Disadvantages of Social Networking Sit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94583" y="270076"/>
            <a:ext cx="2809324" cy="139379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08C1DE2-BFE1-4299-A585-C1CF73805CA9}"/>
              </a:ext>
            </a:extLst>
          </p:cNvPr>
          <p:cNvSpPr txBox="1"/>
          <p:nvPr/>
        </p:nvSpPr>
        <p:spPr>
          <a:xfrm>
            <a:off x="1216298" y="5237940"/>
            <a:ext cx="9759403" cy="1200329"/>
          </a:xfrm>
          <a:prstGeom prst="rect">
            <a:avLst/>
          </a:prstGeom>
          <a:noFill/>
        </p:spPr>
        <p:txBody>
          <a:bodyPr wrap="none" rtlCol="0">
            <a:spAutoFit/>
          </a:bodyPr>
          <a:lstStyle/>
          <a:p>
            <a:r>
              <a:rPr lang="en-IN" dirty="0"/>
              <a:t>We mainly did a demoed video of our working prototype and posted in social media.</a:t>
            </a:r>
          </a:p>
          <a:p>
            <a:r>
              <a:rPr lang="en-IN" dirty="0"/>
              <a:t>We posted in Instagram as an IGTV video, Instagram, </a:t>
            </a:r>
            <a:r>
              <a:rPr lang="en-IN" dirty="0" err="1"/>
              <a:t>Twitter,Whatsapp</a:t>
            </a:r>
            <a:r>
              <a:rPr lang="en-IN" dirty="0"/>
              <a:t> </a:t>
            </a:r>
            <a:r>
              <a:rPr lang="en-IN" dirty="0" err="1"/>
              <a:t>groups,etc</a:t>
            </a:r>
            <a:r>
              <a:rPr lang="en-IN" dirty="0"/>
              <a:t>.</a:t>
            </a:r>
          </a:p>
          <a:p>
            <a:r>
              <a:rPr lang="en-IN" dirty="0"/>
              <a:t>We also trended it by #NAV in tweets.</a:t>
            </a:r>
          </a:p>
          <a:p>
            <a:endParaRPr lang="en-IN" dirty="0"/>
          </a:p>
        </p:txBody>
      </p:sp>
    </p:spTree>
    <p:extLst>
      <p:ext uri="{BB962C8B-B14F-4D97-AF65-F5344CB8AC3E}">
        <p14:creationId xmlns:p14="http://schemas.microsoft.com/office/powerpoint/2010/main" val="7527357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70478" y="803175"/>
            <a:ext cx="8911687" cy="1280890"/>
          </a:xfrm>
        </p:spPr>
        <p:txBody>
          <a:bodyPr/>
          <a:lstStyle/>
          <a:p>
            <a:r>
              <a:rPr lang="en-US" dirty="0"/>
              <a:t>Executing the campaign</a:t>
            </a:r>
            <a:br>
              <a:rPr lang="en-US" dirty="0"/>
            </a:br>
            <a:endParaRPr lang="en-US" dirty="0"/>
          </a:p>
        </p:txBody>
      </p:sp>
      <p:sp>
        <p:nvSpPr>
          <p:cNvPr id="3" name="Content Placeholder 2"/>
          <p:cNvSpPr>
            <a:spLocks noGrp="1"/>
          </p:cNvSpPr>
          <p:nvPr>
            <p:ph idx="1"/>
          </p:nvPr>
        </p:nvSpPr>
        <p:spPr>
          <a:xfrm>
            <a:off x="971473" y="1745417"/>
            <a:ext cx="10817224" cy="2756603"/>
          </a:xfrm>
        </p:spPr>
        <p:txBody>
          <a:bodyPr>
            <a:normAutofit fontScale="85000" lnSpcReduction="20000"/>
          </a:bodyPr>
          <a:lstStyle/>
          <a:p>
            <a:pPr marL="0" indent="0">
              <a:buNone/>
            </a:pPr>
            <a:r>
              <a:rPr lang="en-US" dirty="0"/>
              <a:t>We executed our campaign in different platforms : </a:t>
            </a:r>
            <a:r>
              <a:rPr lang="en-US" dirty="0" err="1"/>
              <a:t>Youtube</a:t>
            </a:r>
            <a:r>
              <a:rPr lang="en-US" dirty="0"/>
              <a:t>, Instagram, Twitter, </a:t>
            </a:r>
            <a:r>
              <a:rPr lang="en-US" dirty="0" err="1"/>
              <a:t>Whatsapp</a:t>
            </a:r>
            <a:r>
              <a:rPr lang="en-US" dirty="0"/>
              <a:t>, etc.</a:t>
            </a:r>
          </a:p>
          <a:p>
            <a:r>
              <a:rPr lang="en-US" sz="2000" dirty="0" err="1">
                <a:ln w="0"/>
                <a:effectLst>
                  <a:outerShdw blurRad="38100" dist="19050" dir="2700000" algn="tl" rotWithShape="0">
                    <a:schemeClr val="dk1">
                      <a:alpha val="40000"/>
                    </a:schemeClr>
                  </a:outerShdw>
                </a:effectLst>
              </a:rPr>
              <a:t>Youtube</a:t>
            </a:r>
            <a:r>
              <a:rPr lang="en-US" sz="2000" dirty="0">
                <a:ln w="0"/>
                <a:effectLst>
                  <a:outerShdw blurRad="38100" dist="19050" dir="2700000" algn="tl" rotWithShape="0">
                    <a:schemeClr val="dk1">
                      <a:alpha val="40000"/>
                    </a:schemeClr>
                  </a:outerShdw>
                </a:effectLst>
              </a:rPr>
              <a:t>   : </a:t>
            </a:r>
            <a:r>
              <a:rPr lang="en-US" sz="2000" dirty="0">
                <a:ln w="0"/>
                <a:effectLst>
                  <a:outerShdw blurRad="38100" dist="19050" dir="2700000" algn="tl" rotWithShape="0">
                    <a:schemeClr val="dk1">
                      <a:alpha val="40000"/>
                    </a:schemeClr>
                  </a:outerShdw>
                </a:effectLst>
                <a:hlinkClick r:id="rId2"/>
              </a:rPr>
              <a:t>https://youtu.be/ZfD8rP77d2Q</a:t>
            </a:r>
            <a:endParaRPr lang="en-US" sz="2000" dirty="0">
              <a:ln w="0"/>
              <a:effectLst>
                <a:outerShdw blurRad="38100" dist="19050" dir="2700000" algn="tl" rotWithShape="0">
                  <a:schemeClr val="dk1">
                    <a:alpha val="40000"/>
                  </a:schemeClr>
                </a:outerShdw>
              </a:effectLst>
            </a:endParaRPr>
          </a:p>
          <a:p>
            <a:r>
              <a:rPr lang="en-US" sz="2000" dirty="0">
                <a:ln w="0"/>
                <a:effectLst>
                  <a:outerShdw blurRad="38100" dist="19050" dir="2700000" algn="tl" rotWithShape="0">
                    <a:schemeClr val="dk1">
                      <a:alpha val="40000"/>
                    </a:schemeClr>
                  </a:outerShdw>
                </a:effectLst>
              </a:rPr>
              <a:t>Instagram : </a:t>
            </a:r>
            <a:r>
              <a:rPr lang="en-IN" dirty="0">
                <a:hlinkClick r:id="rId3"/>
              </a:rPr>
              <a:t>https://www.instagram.com/tv/CBT1Yw_lPjC/?utm_source=ig_web_copy_link</a:t>
            </a:r>
            <a:endParaRPr lang="en-IN" dirty="0"/>
          </a:p>
          <a:p>
            <a:r>
              <a:rPr lang="en-IN" dirty="0"/>
              <a:t>Twitter         :  </a:t>
            </a:r>
            <a:r>
              <a:rPr lang="en-IN" dirty="0">
                <a:hlinkClick r:id="rId4"/>
              </a:rPr>
              <a:t>https://twitter.com/Vijayar51579494/status/1271819069008703489?s=08</a:t>
            </a:r>
            <a:endParaRPr lang="en-IN" dirty="0"/>
          </a:p>
          <a:p>
            <a:r>
              <a:rPr lang="en-IN" dirty="0"/>
              <a:t>Collected feedback in google forms : </a:t>
            </a:r>
            <a:r>
              <a:rPr lang="en-IN" dirty="0">
                <a:hlinkClick r:id="rId5"/>
              </a:rPr>
              <a:t>https://docs.google.com/spreadsheets/d/114NvuZ9ODy2k5JVWHQ4pl_skd6hO8E4isDhMTIGifYs/edit?usp=sharing</a:t>
            </a:r>
            <a:endParaRPr lang="en-IN" dirty="0"/>
          </a:p>
          <a:p>
            <a:r>
              <a:rPr lang="en-IN" dirty="0"/>
              <a:t>A report of advertisement views :</a:t>
            </a:r>
          </a:p>
          <a:p>
            <a:pPr marL="0" indent="0">
              <a:buNone/>
            </a:pPr>
            <a:r>
              <a:rPr lang="en-IN" dirty="0"/>
              <a:t>       </a:t>
            </a:r>
            <a:r>
              <a:rPr lang="en-IN" dirty="0">
                <a:hlinkClick r:id="rId6"/>
              </a:rPr>
              <a:t>https://drive.google.com/file/d/1Y0CqS0TQGeeJFMVuCqpYaY5-ApKnrbJY/view</a:t>
            </a:r>
            <a:endParaRPr lang="en-IN" dirty="0"/>
          </a:p>
          <a:p>
            <a:endParaRPr lang="en-IN"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0AE00B90-BA6F-4E95-A04D-A8FF0D74A682}"/>
              </a:ext>
            </a:extLst>
          </p:cNvPr>
          <p:cNvPicPr>
            <a:picLocks noChangeAspect="1"/>
          </p:cNvPicPr>
          <p:nvPr/>
        </p:nvPicPr>
        <p:blipFill>
          <a:blip r:embed="rId7"/>
          <a:stretch>
            <a:fillRect/>
          </a:stretch>
        </p:blipFill>
        <p:spPr>
          <a:xfrm>
            <a:off x="971473" y="4924410"/>
            <a:ext cx="3254298" cy="1830543"/>
          </a:xfrm>
          <a:prstGeom prst="rect">
            <a:avLst/>
          </a:prstGeom>
        </p:spPr>
      </p:pic>
      <p:pic>
        <p:nvPicPr>
          <p:cNvPr id="7" name="Picture 6">
            <a:extLst>
              <a:ext uri="{FF2B5EF4-FFF2-40B4-BE49-F238E27FC236}">
                <a16:creationId xmlns:a16="http://schemas.microsoft.com/office/drawing/2014/main" id="{D6B8755E-0BE2-4381-AC52-CDF71347D1C4}"/>
              </a:ext>
            </a:extLst>
          </p:cNvPr>
          <p:cNvPicPr>
            <a:picLocks noChangeAspect="1"/>
          </p:cNvPicPr>
          <p:nvPr/>
        </p:nvPicPr>
        <p:blipFill>
          <a:blip r:embed="rId8"/>
          <a:stretch>
            <a:fillRect/>
          </a:stretch>
        </p:blipFill>
        <p:spPr>
          <a:xfrm>
            <a:off x="4784007" y="4924410"/>
            <a:ext cx="3182224" cy="1790001"/>
          </a:xfrm>
          <a:prstGeom prst="rect">
            <a:avLst/>
          </a:prstGeom>
        </p:spPr>
      </p:pic>
      <p:pic>
        <p:nvPicPr>
          <p:cNvPr id="9" name="Picture 8">
            <a:extLst>
              <a:ext uri="{FF2B5EF4-FFF2-40B4-BE49-F238E27FC236}">
                <a16:creationId xmlns:a16="http://schemas.microsoft.com/office/drawing/2014/main" id="{87D16ACF-D03B-4615-AB31-9E3610AB8B5F}"/>
              </a:ext>
            </a:extLst>
          </p:cNvPr>
          <p:cNvPicPr>
            <a:picLocks noChangeAspect="1"/>
          </p:cNvPicPr>
          <p:nvPr/>
        </p:nvPicPr>
        <p:blipFill>
          <a:blip r:embed="rId9"/>
          <a:stretch>
            <a:fillRect/>
          </a:stretch>
        </p:blipFill>
        <p:spPr>
          <a:xfrm>
            <a:off x="8385590" y="4926660"/>
            <a:ext cx="3182224" cy="1759489"/>
          </a:xfrm>
          <a:prstGeom prst="rect">
            <a:avLst/>
          </a:prstGeom>
        </p:spPr>
      </p:pic>
    </p:spTree>
    <p:extLst>
      <p:ext uri="{BB962C8B-B14F-4D97-AF65-F5344CB8AC3E}">
        <p14:creationId xmlns:p14="http://schemas.microsoft.com/office/powerpoint/2010/main" val="1739132960"/>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0</TotalTime>
  <Words>1200</Words>
  <Application>Microsoft Office PowerPoint</Application>
  <PresentationFormat>Widescreen</PresentationFormat>
  <Paragraphs>76</Paragraphs>
  <Slides>10</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10</vt:i4>
      </vt:variant>
    </vt:vector>
  </HeadingPairs>
  <TitlesOfParts>
    <vt:vector size="18" baseType="lpstr">
      <vt:lpstr>Arial</vt:lpstr>
      <vt:lpstr>Calibri</vt:lpstr>
      <vt:lpstr>Calibri Light</vt:lpstr>
      <vt:lpstr>Century Gothic</vt:lpstr>
      <vt:lpstr>Times New Roman</vt:lpstr>
      <vt:lpstr>Wingdings 3</vt:lpstr>
      <vt:lpstr>Wisp</vt:lpstr>
      <vt:lpstr>Office Theme</vt:lpstr>
      <vt:lpstr>HOMY SHOPPING</vt:lpstr>
      <vt:lpstr>PROBLEM and RESEARCH</vt:lpstr>
      <vt:lpstr>IDEA</vt:lpstr>
      <vt:lpstr>PowerPoint Presentation</vt:lpstr>
      <vt:lpstr>Target audience  </vt:lpstr>
      <vt:lpstr>SETTING BUDGET</vt:lpstr>
      <vt:lpstr>Deciding a proper theme</vt:lpstr>
      <vt:lpstr>SELECTION OF MEDIA</vt:lpstr>
      <vt:lpstr>Executing the campaign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dc:title>
  <dc:creator>Dell</dc:creator>
  <cp:lastModifiedBy>Vijay Raghavan</cp:lastModifiedBy>
  <cp:revision>44</cp:revision>
  <dcterms:created xsi:type="dcterms:W3CDTF">2020-06-12T05:08:13Z</dcterms:created>
  <dcterms:modified xsi:type="dcterms:W3CDTF">2020-06-13T18:05:46Z</dcterms:modified>
</cp:coreProperties>
</file>

<file path=docProps/thumbnail.jpeg>
</file>